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3" roundtripDataSignature="AMtx7mgHgfQDCQvoI8tT8OZN0aApxsUF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Google Shape;123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Google Shape;142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Google Shape;155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4f6a6c70f_0_2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104f6a6c70f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Google Shape;168;g104f6a6c70f_0_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4f6a6c70f_0_4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104f6a6c70f_0_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g104f6a6c70f_0_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cfb638a3cc_1_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cfb638a3cc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gcfb638a3cc_1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2838451" y="30162"/>
            <a:ext cx="4114800" cy="755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 rot="5400000">
            <a:off x="5002213" y="2193925"/>
            <a:ext cx="5457825" cy="188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 rot="5400000">
            <a:off x="1146176" y="379412"/>
            <a:ext cx="5457825" cy="551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abella" type="tbl">
  <p:cSld name="TAB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grafico" type="chart">
  <p:cSld name="CHAR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/>
          <p:nvPr>
            <p:ph idx="2" type="chart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822433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9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, testo e contenuto" type="txAndObj">
  <p:cSld name="TEXT_AND_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1116013" y="1752600"/>
            <a:ext cx="3703637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2" type="body"/>
          </p:nvPr>
        </p:nvSpPr>
        <p:spPr>
          <a:xfrm>
            <a:off x="4972050" y="1752600"/>
            <a:ext cx="370363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1116013" y="1752600"/>
            <a:ext cx="3703637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4972050" y="1752600"/>
            <a:ext cx="370363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71" name="Google Shape;71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1" name="Google Shape;11;p5"/>
            <p:cNvSpPr/>
            <p:nvPr/>
          </p:nvSpPr>
          <p:spPr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Google Shape;13;p5"/>
          <p:cNvSpPr txBox="1"/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" type="body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822433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10" type="dt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1" type="ftr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descr="Fondino" id="112" name="Google Shape;112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 +marchio"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0" l="11835" r="0" t="0"/>
            <a:stretch/>
          </p:blipFill>
          <p:spPr>
            <a:xfrm>
              <a:off x="211" y="3298"/>
              <a:ext cx="4846" cy="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ascia" id="114" name="Google Shape;114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5" name="Google Shape;115;p1"/>
          <p:cNvSpPr txBox="1"/>
          <p:nvPr/>
        </p:nvSpPr>
        <p:spPr>
          <a:xfrm>
            <a:off x="683575" y="693350"/>
            <a:ext cx="7576800" cy="12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chemeClr val="lt1"/>
                </a:solidFill>
              </a:rPr>
              <a:t>Sviluppo di un controllore non lineare di flusso nel caso di macchine sincrone a magneti permanenti in saturazione magnetica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4463637" y="3313584"/>
            <a:ext cx="2167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7" name="Google Shape;117;p1"/>
          <p:cNvSpPr txBox="1"/>
          <p:nvPr/>
        </p:nvSpPr>
        <p:spPr>
          <a:xfrm>
            <a:off x="683573" y="4128375"/>
            <a:ext cx="3307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Dottorando: Francesco Lelli 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Tutor: Prof. Fabio Giulii Capponi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4788025" y="3933056"/>
            <a:ext cx="36723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Dottorato in Ingegneria Elettrica, dei Material e delle Nanotecnologie (EMNE) – Ciclo XXX</a:t>
            </a:r>
            <a:r>
              <a:rPr i="1" lang="it-IT">
                <a:solidFill>
                  <a:schemeClr val="lt1"/>
                </a:solidFill>
              </a:rPr>
              <a:t>VII</a:t>
            </a:r>
            <a:r>
              <a:rPr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4847173" y="5878125"/>
            <a:ext cx="1691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Roma, 03/12/2021</a:t>
            </a: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/>
          <p:nvPr>
            <p:ph type="title"/>
          </p:nvPr>
        </p:nvSpPr>
        <p:spPr>
          <a:xfrm>
            <a:off x="585225" y="3505200"/>
            <a:ext cx="4433100" cy="18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rgbClr val="611A26"/>
                </a:solidFill>
              </a:rPr>
              <a:t>Stato dell’Arte</a:t>
            </a:r>
            <a:r>
              <a:rPr lang="it-IT" sz="1600">
                <a:solidFill>
                  <a:srgbClr val="611A26"/>
                </a:solidFill>
              </a:rPr>
              <a:t>:</a:t>
            </a:r>
            <a:endParaRPr sz="1600">
              <a:solidFill>
                <a:srgbClr val="611A26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Stimatore dei parametri della macchina:</a:t>
            </a:r>
            <a:endParaRPr b="0" sz="1600">
              <a:solidFill>
                <a:srgbClr val="000000"/>
              </a:solidFill>
            </a:endParaRPr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Non adatto per le alte velocità.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Lockup tables:</a:t>
            </a:r>
            <a:endParaRPr b="0" sz="1600">
              <a:solidFill>
                <a:srgbClr val="000000"/>
              </a:solidFill>
            </a:endParaRPr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Apparecchiature supplementari;</a:t>
            </a:r>
            <a:endParaRPr b="0" sz="1600">
              <a:solidFill>
                <a:srgbClr val="000000"/>
              </a:solidFill>
            </a:endParaRPr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Rotore in movimento;</a:t>
            </a:r>
            <a:endParaRPr b="0" sz="1600">
              <a:solidFill>
                <a:srgbClr val="000000"/>
              </a:solidFill>
            </a:endParaRPr>
          </a:p>
          <a:p>
            <a:pPr indent="-330200" lvl="1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Off-line.</a:t>
            </a:r>
            <a:endParaRPr b="0" sz="1600">
              <a:solidFill>
                <a:srgbClr val="000000"/>
              </a:solidFill>
            </a:endParaRPr>
          </a:p>
        </p:txBody>
      </p:sp>
      <p:sp>
        <p:nvSpPr>
          <p:cNvPr id="126" name="Google Shape;126;p2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 txBox="1"/>
          <p:nvPr>
            <p:ph type="title"/>
          </p:nvPr>
        </p:nvSpPr>
        <p:spPr>
          <a:xfrm>
            <a:off x="1043000" y="188921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611A26"/>
                </a:solidFill>
              </a:rPr>
              <a:t>Obiettivo e Stato dell’Arte</a:t>
            </a:r>
            <a:endParaRPr i="1" sz="2000">
              <a:solidFill>
                <a:srgbClr val="611A26"/>
              </a:solidFill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"/>
          <p:cNvSpPr txBox="1"/>
          <p:nvPr>
            <p:ph type="title"/>
          </p:nvPr>
        </p:nvSpPr>
        <p:spPr>
          <a:xfrm>
            <a:off x="1043000" y="768742"/>
            <a:ext cx="6840600" cy="8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rgbClr val="611A26"/>
                </a:solidFill>
              </a:rPr>
              <a:t>Obiettivo:</a:t>
            </a:r>
            <a:endParaRPr sz="1600">
              <a:solidFill>
                <a:srgbClr val="611A2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1600">
                <a:solidFill>
                  <a:srgbClr val="611A26"/>
                </a:solidFill>
              </a:rPr>
              <a:t>	</a:t>
            </a:r>
            <a:r>
              <a:rPr b="0" lang="it-IT" sz="1600">
                <a:solidFill>
                  <a:srgbClr val="000000"/>
                </a:solidFill>
              </a:rPr>
              <a:t>Aumentare le prestazioni del controllo delle macchine elettriche per sfruttare al massimo la densità di potenza del sistema complessivo.</a:t>
            </a:r>
            <a:endParaRPr b="0" sz="1600">
              <a:solidFill>
                <a:srgbClr val="000000"/>
              </a:solidFill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458350" y="1876825"/>
            <a:ext cx="2295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611A26"/>
                </a:solidFill>
              </a:rPr>
              <a:t>Alte Prestazioni</a:t>
            </a:r>
            <a:endParaRPr b="1" sz="1800">
              <a:solidFill>
                <a:srgbClr val="611A2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/>
              <a:t>Alta coppia e/o velocità</a:t>
            </a:r>
            <a:endParaRPr sz="1500"/>
          </a:p>
        </p:txBody>
      </p:sp>
      <p:sp>
        <p:nvSpPr>
          <p:cNvPr id="132" name="Google Shape;132;p2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" name="Google Shape;133;p2"/>
          <p:cNvGrpSpPr/>
          <p:nvPr/>
        </p:nvGrpSpPr>
        <p:grpSpPr>
          <a:xfrm>
            <a:off x="2753650" y="1761475"/>
            <a:ext cx="5640500" cy="923400"/>
            <a:chOff x="2753650" y="2066275"/>
            <a:chExt cx="5640500" cy="923400"/>
          </a:xfrm>
        </p:grpSpPr>
        <p:sp>
          <p:nvSpPr>
            <p:cNvPr id="134" name="Google Shape;134;p2"/>
            <p:cNvSpPr txBox="1"/>
            <p:nvPr/>
          </p:nvSpPr>
          <p:spPr>
            <a:xfrm>
              <a:off x="3633150" y="2312413"/>
              <a:ext cx="1795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 sz="1600">
                  <a:solidFill>
                    <a:srgbClr val="611A26"/>
                  </a:solidFill>
                </a:rPr>
                <a:t>Correnti Elevate</a:t>
              </a:r>
              <a:endParaRPr b="1" sz="1600">
                <a:solidFill>
                  <a:srgbClr val="611A26"/>
                </a:solidFill>
              </a:endParaRPr>
            </a:p>
          </p:txBody>
        </p:sp>
        <p:sp>
          <p:nvSpPr>
            <p:cNvPr id="135" name="Google Shape;135;p2"/>
            <p:cNvSpPr txBox="1"/>
            <p:nvPr/>
          </p:nvSpPr>
          <p:spPr>
            <a:xfrm>
              <a:off x="6193650" y="2066275"/>
              <a:ext cx="22005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 sz="1600">
                  <a:solidFill>
                    <a:srgbClr val="611A26"/>
                  </a:solidFill>
                </a:rPr>
                <a:t>Elevata Saturazione Magnetica e Cross-Saturation</a:t>
              </a:r>
              <a:endParaRPr b="1" sz="1600">
                <a:solidFill>
                  <a:srgbClr val="611A26"/>
                </a:solidFill>
              </a:endParaRPr>
            </a:p>
          </p:txBody>
        </p:sp>
        <p:cxnSp>
          <p:nvCxnSpPr>
            <p:cNvPr id="136" name="Google Shape;136;p2"/>
            <p:cNvCxnSpPr>
              <a:stCxn id="134" idx="3"/>
              <a:endCxn id="135" idx="1"/>
            </p:cNvCxnSpPr>
            <p:nvPr/>
          </p:nvCxnSpPr>
          <p:spPr>
            <a:xfrm>
              <a:off x="5428950" y="2527963"/>
              <a:ext cx="7647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37" name="Google Shape;137;p2"/>
            <p:cNvCxnSpPr>
              <a:stCxn id="131" idx="3"/>
              <a:endCxn id="134" idx="1"/>
            </p:cNvCxnSpPr>
            <p:nvPr/>
          </p:nvCxnSpPr>
          <p:spPr>
            <a:xfrm>
              <a:off x="2753650" y="2527975"/>
              <a:ext cx="8796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pic>
        <p:nvPicPr>
          <p:cNvPr id="138" name="Google Shape;13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225" y="2798125"/>
            <a:ext cx="3838575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>
            <p:ph type="title"/>
          </p:nvPr>
        </p:nvSpPr>
        <p:spPr>
          <a:xfrm>
            <a:off x="1043000" y="188921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611A26"/>
                </a:solidFill>
              </a:rPr>
              <a:t>Controllo di Flusso</a:t>
            </a:r>
            <a:endParaRPr i="1" sz="2000">
              <a:solidFill>
                <a:srgbClr val="611A26"/>
              </a:solidFill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35038"/>
            <a:ext cx="8839200" cy="472336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"/>
          <p:cNvSpPr/>
          <p:nvPr/>
        </p:nvSpPr>
        <p:spPr>
          <a:xfrm>
            <a:off x="5052125" y="1300650"/>
            <a:ext cx="3934200" cy="4224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/>
          <p:nvPr/>
        </p:nvSpPr>
        <p:spPr>
          <a:xfrm>
            <a:off x="7685700" y="4212725"/>
            <a:ext cx="1225500" cy="86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3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type="title"/>
          </p:nvPr>
        </p:nvSpPr>
        <p:spPr>
          <a:xfrm>
            <a:off x="269050" y="4665925"/>
            <a:ext cx="8305800" cy="13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rgbClr val="611A26"/>
                </a:solidFill>
              </a:rPr>
              <a:t>Caratteristiche desiderate:</a:t>
            </a:r>
            <a:endParaRPr sz="1600">
              <a:solidFill>
                <a:srgbClr val="611A26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Cross-Saturation;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Pochi parametri facili da identificare;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Identificazione dei parametri online;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Apparecchiature esterne non necessarie.</a:t>
            </a:r>
            <a:endParaRPr b="0" sz="1600">
              <a:solidFill>
                <a:srgbClr val="000000"/>
              </a:solidFill>
            </a:endParaRPr>
          </a:p>
        </p:txBody>
      </p:sp>
      <p:sp>
        <p:nvSpPr>
          <p:cNvPr id="158" name="Google Shape;158;p4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 txBox="1"/>
          <p:nvPr>
            <p:ph type="title"/>
          </p:nvPr>
        </p:nvSpPr>
        <p:spPr>
          <a:xfrm>
            <a:off x="1043000" y="36521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611A26"/>
                </a:solidFill>
              </a:rPr>
              <a:t>Modellizzazione della Saturazione Magnetica</a:t>
            </a:r>
            <a:endParaRPr i="1" sz="2000">
              <a:solidFill>
                <a:srgbClr val="611A26"/>
              </a:solidFill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75" y="493725"/>
            <a:ext cx="3848925" cy="3952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630250"/>
            <a:ext cx="4328350" cy="41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g104f6a6c70f_0_24"/>
          <p:cNvGrpSpPr/>
          <p:nvPr/>
        </p:nvGrpSpPr>
        <p:grpSpPr>
          <a:xfrm>
            <a:off x="4970750" y="782475"/>
            <a:ext cx="4020849" cy="4723525"/>
            <a:chOff x="4970750" y="782475"/>
            <a:chExt cx="4020849" cy="4723525"/>
          </a:xfrm>
        </p:grpSpPr>
        <p:pic>
          <p:nvPicPr>
            <p:cNvPr id="171" name="Google Shape;171;g104f6a6c70f_0_24"/>
            <p:cNvPicPr preferRelativeResize="0"/>
            <p:nvPr/>
          </p:nvPicPr>
          <p:blipFill rotWithShape="1">
            <a:blip r:embed="rId3">
              <a:alphaModFix/>
            </a:blip>
            <a:srcRect b="0" l="54512" r="0" t="0"/>
            <a:stretch/>
          </p:blipFill>
          <p:spPr>
            <a:xfrm>
              <a:off x="4970750" y="782475"/>
              <a:ext cx="4020849" cy="4723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2" name="Google Shape;172;g104f6a6c70f_0_2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769850" y="1870625"/>
              <a:ext cx="1123950" cy="1209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3" name="Google Shape;173;g104f6a6c70f_0_24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104f6a6c70f_0_24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104f6a6c70f_0_24"/>
          <p:cNvSpPr txBox="1"/>
          <p:nvPr>
            <p:ph type="title"/>
          </p:nvPr>
        </p:nvSpPr>
        <p:spPr>
          <a:xfrm>
            <a:off x="1043000" y="188921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611A26"/>
                </a:solidFill>
              </a:rPr>
              <a:t>Controllo non Lineare di Flusso</a:t>
            </a:r>
            <a:endParaRPr i="1" sz="2000">
              <a:solidFill>
                <a:srgbClr val="611A26"/>
              </a:solidFill>
            </a:endParaRPr>
          </a:p>
        </p:txBody>
      </p:sp>
      <p:sp>
        <p:nvSpPr>
          <p:cNvPr id="176" name="Google Shape;176;g104f6a6c70f_0_24"/>
          <p:cNvSpPr/>
          <p:nvPr/>
        </p:nvSpPr>
        <p:spPr>
          <a:xfrm>
            <a:off x="1954213" y="477838"/>
            <a:ext cx="184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104f6a6c70f_0_24"/>
          <p:cNvSpPr/>
          <p:nvPr/>
        </p:nvSpPr>
        <p:spPr>
          <a:xfrm>
            <a:off x="5052125" y="1148250"/>
            <a:ext cx="3934200" cy="4224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04f6a6c70f_0_24"/>
          <p:cNvSpPr/>
          <p:nvPr/>
        </p:nvSpPr>
        <p:spPr>
          <a:xfrm>
            <a:off x="5138125" y="3341100"/>
            <a:ext cx="2461500" cy="1515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104f6a6c70f_0_24"/>
          <p:cNvSpPr/>
          <p:nvPr/>
        </p:nvSpPr>
        <p:spPr>
          <a:xfrm>
            <a:off x="5214325" y="1395475"/>
            <a:ext cx="2235000" cy="1881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04f6a6c70f_0_24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104f6a6c70f_0_24"/>
          <p:cNvSpPr txBox="1"/>
          <p:nvPr>
            <p:ph type="title"/>
          </p:nvPr>
        </p:nvSpPr>
        <p:spPr>
          <a:xfrm>
            <a:off x="238100" y="1681650"/>
            <a:ext cx="4413000" cy="10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rgbClr val="611A26"/>
                </a:solidFill>
              </a:rPr>
              <a:t>Osservatore di Flusso</a:t>
            </a:r>
            <a:r>
              <a:rPr lang="it-IT" sz="1600">
                <a:solidFill>
                  <a:srgbClr val="611A26"/>
                </a:solidFill>
              </a:rPr>
              <a:t>:</a:t>
            </a:r>
            <a:endParaRPr sz="1600">
              <a:solidFill>
                <a:srgbClr val="611A26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Basato sul modello sviluppato</a:t>
            </a:r>
            <a:r>
              <a:rPr b="0" lang="it-IT" sz="1600">
                <a:solidFill>
                  <a:srgbClr val="000000"/>
                </a:solidFill>
              </a:rPr>
              <a:t>;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Discretizzazione.</a:t>
            </a:r>
            <a:endParaRPr b="0" sz="1600">
              <a:solidFill>
                <a:srgbClr val="000000"/>
              </a:solidFill>
            </a:endParaRPr>
          </a:p>
        </p:txBody>
      </p:sp>
      <p:sp>
        <p:nvSpPr>
          <p:cNvPr id="182" name="Google Shape;182;g104f6a6c70f_0_24"/>
          <p:cNvSpPr txBox="1"/>
          <p:nvPr>
            <p:ph type="title"/>
          </p:nvPr>
        </p:nvSpPr>
        <p:spPr>
          <a:xfrm>
            <a:off x="238100" y="3258350"/>
            <a:ext cx="4413000" cy="10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rgbClr val="611A26"/>
                </a:solidFill>
              </a:rPr>
              <a:t>Controllore</a:t>
            </a:r>
            <a:r>
              <a:rPr lang="it-IT" sz="1600">
                <a:solidFill>
                  <a:srgbClr val="611A26"/>
                </a:solidFill>
              </a:rPr>
              <a:t>: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Non lineare, in quanto basato su un modello non Lineare della macchina;</a:t>
            </a:r>
            <a:endParaRPr b="0"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Feedback Linearization;</a:t>
            </a:r>
            <a:endParaRPr b="0"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0" lang="it-IT" sz="1600">
                <a:solidFill>
                  <a:srgbClr val="000000"/>
                </a:solidFill>
              </a:rPr>
              <a:t>Criterio di stabilità asintotica di Lyapunov;</a:t>
            </a:r>
            <a:endParaRPr b="0"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it-IT" sz="1600">
                <a:solidFill>
                  <a:srgbClr val="000000"/>
                </a:solidFill>
              </a:rPr>
              <a:t>Discretizzazione.</a:t>
            </a:r>
            <a:endParaRPr b="0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4f6a6c70f_0_46"/>
          <p:cNvSpPr txBox="1"/>
          <p:nvPr>
            <p:ph type="title"/>
          </p:nvPr>
        </p:nvSpPr>
        <p:spPr>
          <a:xfrm>
            <a:off x="325625" y="444600"/>
            <a:ext cx="8574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00"/>
                </a:solidFill>
              </a:rPr>
              <a:t>1° anno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Studio approfondito della letteratura in merito alla modellizzazione non lineare dei materiali ferromagnetici e delle macchine elettriche a magneti permanenti;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Realizzazione e validazione di un modello matematico che consideri le non linearità magnetiche;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Stesura di una relazione riguardante lo studio sul modello.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Corsi per l’integrazione delle conoscenze:</a:t>
            </a:r>
            <a:endParaRPr b="0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0" lang="it-IT" sz="1400">
                <a:solidFill>
                  <a:srgbClr val="000000"/>
                </a:solidFill>
              </a:rPr>
              <a:t>Progettazione di veicoli elettrici (9 cfu);</a:t>
            </a:r>
            <a:endParaRPr b="0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0" lang="it-IT" sz="1400">
                <a:solidFill>
                  <a:srgbClr val="000000"/>
                </a:solidFill>
              </a:rPr>
              <a:t>Macchine elettriche speciali (3 cfu);</a:t>
            </a:r>
            <a:endParaRPr b="0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0" lang="it-IT" sz="1400">
                <a:solidFill>
                  <a:srgbClr val="000000"/>
                </a:solidFill>
              </a:rPr>
              <a:t>Grid connected converter (6 cfu);</a:t>
            </a:r>
            <a:endParaRPr b="0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it-IT" sz="1400">
                <a:solidFill>
                  <a:srgbClr val="000000"/>
                </a:solidFill>
              </a:rPr>
              <a:t>2</a:t>
            </a:r>
            <a:r>
              <a:rPr lang="it-IT" sz="1400">
                <a:solidFill>
                  <a:srgbClr val="000000"/>
                </a:solidFill>
              </a:rPr>
              <a:t>° anno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Studio approfondito della letteratura inerente la stima di flusso magnetico mediante osservatore;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Sintesi di un osservatore di flusso sulla base del modello trovato;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Validazione mediante simulazioni ed esperimenti;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Stesura di una relazione riguardante lo studio sull’osservatore.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Corsi per l’integrazione delle conoscenze:</a:t>
            </a:r>
            <a:endParaRPr b="0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0" lang="it-IT" sz="1400">
                <a:solidFill>
                  <a:srgbClr val="000000"/>
                </a:solidFill>
              </a:rPr>
              <a:t>Design of Computer Control System (da remoto);</a:t>
            </a:r>
            <a:endParaRPr b="0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00"/>
                </a:solidFill>
              </a:rPr>
              <a:t>3° anno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Sintesi di un controllore nonlineare per il controllo di flusso;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Validazione del controllore mediante simulazioni;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Discretizzazione del controllore e validazione dell’intero controllo di flusso mediante simulazioni ed esperimenti;</a:t>
            </a:r>
            <a:endParaRPr b="0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0" lang="it-IT" sz="1400">
                <a:solidFill>
                  <a:srgbClr val="000000"/>
                </a:solidFill>
              </a:rPr>
              <a:t>Stesura della tesi finale.</a:t>
            </a:r>
            <a:endParaRPr b="0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rgbClr val="000000"/>
              </a:solidFill>
            </a:endParaRPr>
          </a:p>
        </p:txBody>
      </p:sp>
      <p:sp>
        <p:nvSpPr>
          <p:cNvPr id="189" name="Google Shape;189;g104f6a6c70f_0_46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04f6a6c70f_0_46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04f6a6c70f_0_46"/>
          <p:cNvSpPr txBox="1"/>
          <p:nvPr>
            <p:ph type="title"/>
          </p:nvPr>
        </p:nvSpPr>
        <p:spPr>
          <a:xfrm>
            <a:off x="1033125" y="76196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611A26"/>
                </a:solidFill>
              </a:rPr>
              <a:t>Programmazione dei lavori</a:t>
            </a:r>
            <a:endParaRPr i="1" sz="2000">
              <a:solidFill>
                <a:srgbClr val="611A26"/>
              </a:solidFill>
            </a:endParaRPr>
          </a:p>
        </p:txBody>
      </p:sp>
      <p:sp>
        <p:nvSpPr>
          <p:cNvPr id="192" name="Google Shape;192;g104f6a6c70f_0_46"/>
          <p:cNvSpPr/>
          <p:nvPr/>
        </p:nvSpPr>
        <p:spPr>
          <a:xfrm>
            <a:off x="1954213" y="630238"/>
            <a:ext cx="184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104f6a6c70f_0_46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cfb638a3cc_1_6"/>
          <p:cNvSpPr txBox="1"/>
          <p:nvPr>
            <p:ph type="title"/>
          </p:nvPr>
        </p:nvSpPr>
        <p:spPr>
          <a:xfrm>
            <a:off x="325625" y="444600"/>
            <a:ext cx="8574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rgbClr val="000000"/>
              </a:solidFill>
            </a:endParaRPr>
          </a:p>
        </p:txBody>
      </p:sp>
      <p:sp>
        <p:nvSpPr>
          <p:cNvPr id="200" name="Google Shape;200;gcfb638a3cc_1_6"/>
          <p:cNvSpPr txBox="1"/>
          <p:nvPr>
            <p:ph idx="10" type="dt"/>
          </p:nvPr>
        </p:nvSpPr>
        <p:spPr>
          <a:xfrm>
            <a:off x="45720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03/12/2021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cfb638a3cc_1_6"/>
          <p:cNvSpPr txBox="1"/>
          <p:nvPr>
            <p:ph idx="12" type="sldNum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it-IT"/>
              <a:t>7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cfb638a3cc_1_6"/>
          <p:cNvSpPr txBox="1"/>
          <p:nvPr>
            <p:ph type="title"/>
          </p:nvPr>
        </p:nvSpPr>
        <p:spPr>
          <a:xfrm>
            <a:off x="1151700" y="2355871"/>
            <a:ext cx="684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500">
                <a:solidFill>
                  <a:srgbClr val="611A26"/>
                </a:solidFill>
              </a:rPr>
              <a:t>Grazie per l’attenzione</a:t>
            </a:r>
            <a:endParaRPr i="1" sz="4500">
              <a:solidFill>
                <a:srgbClr val="611A26"/>
              </a:solidFill>
            </a:endParaRPr>
          </a:p>
        </p:txBody>
      </p:sp>
      <p:sp>
        <p:nvSpPr>
          <p:cNvPr id="203" name="Google Shape;203;gcfb638a3cc_1_6"/>
          <p:cNvSpPr/>
          <p:nvPr/>
        </p:nvSpPr>
        <p:spPr>
          <a:xfrm>
            <a:off x="1954213" y="630238"/>
            <a:ext cx="184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cfb638a3cc_1_6"/>
          <p:cNvSpPr txBox="1"/>
          <p:nvPr>
            <p:ph idx="11" type="ftr"/>
          </p:nvPr>
        </p:nvSpPr>
        <p:spPr>
          <a:xfrm>
            <a:off x="1219200" y="6146800"/>
            <a:ext cx="35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/>
              <a:t>Sviluppo di un controllore non lineare di flusso nel caso di macchine sincrone a magneti permanenti in saturazione magnetica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2006-11-20T16:13:10Z</dcterms:created>
  <dc:creator>- -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0x010100BC39263A6606664C91057A3E6458160C</vt:lpwstr>
  </property>
</Properties>
</file>