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</p:sldIdLst>
  <p:sldSz cx="6858000" cy="9144000" type="screen4x3"/>
  <p:notesSz cx="7099300" cy="1023461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B23"/>
    <a:srgbClr val="A01026"/>
    <a:srgbClr val="96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68E57-65E1-C348-91C7-7849141B9C1A}" v="3" dt="2025-05-05T15:16:28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697"/>
  </p:normalViewPr>
  <p:slideViewPr>
    <p:cSldViewPr snapToGrid="0" snapToObjects="1">
      <p:cViewPr varScale="1">
        <p:scale>
          <a:sx n="76" d="100"/>
          <a:sy n="76" d="100"/>
        </p:scale>
        <p:origin x="3256" y="4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o L" userId="6d2ebfc7ff29d442" providerId="LiveId" clId="{3DA68E57-65E1-C348-91C7-7849141B9C1A}"/>
    <pc:docChg chg="undo custSel modSld">
      <pc:chgData name="Valerio L" userId="6d2ebfc7ff29d442" providerId="LiveId" clId="{3DA68E57-65E1-C348-91C7-7849141B9C1A}" dt="2025-05-05T15:23:42.485" v="193" actId="20577"/>
      <pc:docMkLst>
        <pc:docMk/>
      </pc:docMkLst>
      <pc:sldChg chg="modSp mod">
        <pc:chgData name="Valerio L" userId="6d2ebfc7ff29d442" providerId="LiveId" clId="{3DA68E57-65E1-C348-91C7-7849141B9C1A}" dt="2025-05-05T15:23:42.485" v="193" actId="20577"/>
        <pc:sldMkLst>
          <pc:docMk/>
          <pc:sldMk cId="2407861562" sldId="262"/>
        </pc:sldMkLst>
        <pc:spChg chg="mod">
          <ac:chgData name="Valerio L" userId="6d2ebfc7ff29d442" providerId="LiveId" clId="{3DA68E57-65E1-C348-91C7-7849141B9C1A}" dt="2025-05-05T15:23:42.485" v="193" actId="20577"/>
          <ac:spMkLst>
            <pc:docMk/>
            <pc:sldMk cId="2407861562" sldId="262"/>
            <ac:spMk id="2" creationId="{00000000-0000-0000-0000-000000000000}"/>
          </ac:spMkLst>
        </pc:spChg>
      </pc:sldChg>
      <pc:sldChg chg="addSp delSp modSp mod">
        <pc:chgData name="Valerio L" userId="6d2ebfc7ff29d442" providerId="LiveId" clId="{3DA68E57-65E1-C348-91C7-7849141B9C1A}" dt="2025-05-05T15:16:47.132" v="189"/>
        <pc:sldMkLst>
          <pc:docMk/>
          <pc:sldMk cId="891942087" sldId="263"/>
        </pc:sldMkLst>
        <pc:spChg chg="mod">
          <ac:chgData name="Valerio L" userId="6d2ebfc7ff29d442" providerId="LiveId" clId="{3DA68E57-65E1-C348-91C7-7849141B9C1A}" dt="2025-05-05T15:04:41.160" v="124" actId="20577"/>
          <ac:spMkLst>
            <pc:docMk/>
            <pc:sldMk cId="891942087" sldId="263"/>
            <ac:spMk id="3" creationId="{575789AA-BCC6-9287-68A3-10D83910A6E1}"/>
          </ac:spMkLst>
        </pc:spChg>
        <pc:spChg chg="mod">
          <ac:chgData name="Valerio L" userId="6d2ebfc7ff29d442" providerId="LiveId" clId="{3DA68E57-65E1-C348-91C7-7849141B9C1A}" dt="2025-05-05T15:14:36.627" v="186" actId="113"/>
          <ac:spMkLst>
            <pc:docMk/>
            <pc:sldMk cId="891942087" sldId="263"/>
            <ac:spMk id="4" creationId="{B332C6CD-0AB4-6839-2EA8-0B2BFC356E3B}"/>
          </ac:spMkLst>
        </pc:spChg>
        <pc:spChg chg="add del mod">
          <ac:chgData name="Valerio L" userId="6d2ebfc7ff29d442" providerId="LiveId" clId="{3DA68E57-65E1-C348-91C7-7849141B9C1A}" dt="2025-05-05T15:16:47.132" v="189"/>
          <ac:spMkLst>
            <pc:docMk/>
            <pc:sldMk cId="891942087" sldId="263"/>
            <ac:spMk id="5" creationId="{3D71C660-F827-0620-8C20-8EC7659D1A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38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50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07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01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96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77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2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99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63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37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58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10696-240C-EB4C-98F6-46331C3D9AEB}" type="datetimeFigureOut">
              <a:rPr lang="it-IT" smtClean="0"/>
              <a:t>05/05/25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8BAF-3CBF-5349-BB92-84B5C9A57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56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fNrtSUsg4qz1Q97Z8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server.bio.uniroma1.it/courses/biostats202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04875" cy="9144000"/>
          </a:xfrm>
          <a:prstGeom prst="rect">
            <a:avLst/>
          </a:prstGeom>
          <a:gradFill flip="none" rotWithShape="1">
            <a:gsLst>
              <a:gs pos="37000">
                <a:srgbClr val="961126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 rot="16200000">
            <a:off x="-4040139" y="4310688"/>
            <a:ext cx="908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/>
              <a:t>Scuola di Dottorato in Biologia e Medicina Molecolare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6178" y="28222"/>
            <a:ext cx="2133600" cy="107950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904875" y="1107722"/>
            <a:ext cx="5838825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b="1" dirty="0"/>
              <a:t>4-5, 16-17 June 2025 </a:t>
            </a:r>
          </a:p>
          <a:p>
            <a:pPr algn="ctr"/>
            <a:r>
              <a:rPr lang="en-US" sz="2400" b="1" dirty="0"/>
              <a:t>9:00am - 1:00pm</a:t>
            </a:r>
          </a:p>
          <a:p>
            <a:pPr algn="ctr"/>
            <a:r>
              <a:rPr lang="en-US" sz="2400" dirty="0"/>
              <a:t> </a:t>
            </a:r>
          </a:p>
          <a:p>
            <a:pPr algn="ctr"/>
            <a:r>
              <a:rPr lang="it-IT" sz="20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Città universitaria </a:t>
            </a:r>
          </a:p>
          <a:p>
            <a:pPr algn="ctr"/>
            <a:r>
              <a:rPr lang="it-IT" sz="2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Ed. </a:t>
            </a:r>
            <a:r>
              <a:rPr lang="it-IT" sz="20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Fisiologia generale e Antropologia CU026</a:t>
            </a:r>
          </a:p>
          <a:p>
            <a:pPr algn="ctr"/>
            <a:r>
              <a:rPr lang="it-IT" sz="200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E01PS1L101 Aula I multimediale</a:t>
            </a:r>
            <a:endParaRPr lang="it-IT" sz="20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dirty="0"/>
          </a:p>
          <a:p>
            <a:pPr algn="ctr"/>
            <a:r>
              <a:rPr lang="en-US" sz="3600" b="1" i="1" dirty="0"/>
              <a:t>Statistics for Biologists</a:t>
            </a:r>
          </a:p>
          <a:p>
            <a:pPr algn="ctr"/>
            <a:endParaRPr lang="en-US" sz="2000" b="1" i="1" dirty="0"/>
          </a:p>
          <a:p>
            <a:pPr algn="ctr"/>
            <a:r>
              <a:rPr lang="en-US" sz="2400" b="1" dirty="0"/>
              <a:t>Prof. Mario </a:t>
            </a:r>
            <a:r>
              <a:rPr lang="en-US" sz="2400" b="1" dirty="0" err="1"/>
              <a:t>Fordellone</a:t>
            </a:r>
            <a:endParaRPr lang="en-US" sz="2400" b="1" dirty="0"/>
          </a:p>
          <a:p>
            <a:pPr algn="ctr"/>
            <a:r>
              <a:rPr lang="it-IT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Dip. di Salute Mentale e Fisica e Medicina Preventiva</a:t>
            </a:r>
            <a:br>
              <a:rPr lang="it-IT" sz="2800" dirty="0"/>
            </a:br>
            <a:r>
              <a:rPr lang="it-IT" sz="18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Università degli Studi della Campania Luigi Vanvitelli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400" b="1" dirty="0"/>
              <a:t>Prof. Valerio </a:t>
            </a:r>
            <a:r>
              <a:rPr lang="en-US" sz="2400" b="1" dirty="0" err="1"/>
              <a:t>Licursi</a:t>
            </a:r>
            <a:endParaRPr lang="en-US" sz="2400" b="1" dirty="0"/>
          </a:p>
          <a:p>
            <a:pPr algn="ctr"/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Istituto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 di </a:t>
            </a:r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Biologia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 e </a:t>
            </a:r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Patologia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 </a:t>
            </a:r>
            <a:r>
              <a:rPr lang="en-US" dirty="0" err="1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Molecolari</a:t>
            </a:r>
            <a:r>
              <a:rPr lang="en-US" dirty="0">
                <a:solidFill>
                  <a:srgbClr val="333333"/>
                </a:solidFill>
                <a:highlight>
                  <a:srgbClr val="FFFFFF"/>
                </a:highlight>
                <a:latin typeface="Helvetica Neue"/>
              </a:rPr>
              <a:t> (IBPM-CNR)</a:t>
            </a:r>
          </a:p>
          <a:p>
            <a:pPr algn="ctr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Link to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https://forms.gle/fNrtSUsg4qz1Q97Z8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deadline: </a:t>
            </a:r>
            <a:r>
              <a:rPr lang="it-IT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/05/2025</a:t>
            </a:r>
          </a:p>
          <a:p>
            <a:pPr algn="ctr"/>
            <a:endParaRPr kumimoji="0" lang="it-IT" altLang="it-IT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Info: valerio.licursi@uniroma1.it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41835" y="1109514"/>
            <a:ext cx="5096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it-IT" sz="1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74BA0B5-9F50-43F8-8E51-64B819D4D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6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FC89D-8CCB-3C6F-C75C-C8DC56173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34" y="0"/>
            <a:ext cx="6172200" cy="821635"/>
          </a:xfrm>
        </p:spPr>
        <p:txBody>
          <a:bodyPr>
            <a:normAutofit/>
          </a:bodyPr>
          <a:lstStyle/>
          <a:p>
            <a:r>
              <a:rPr lang="it-IT" sz="3800" dirty="0"/>
              <a:t>Course </a:t>
            </a:r>
            <a:r>
              <a:rPr lang="it-IT" sz="3800" dirty="0" err="1"/>
              <a:t>program</a:t>
            </a:r>
            <a:endParaRPr lang="it-IT" sz="3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5789AA-BCC6-9287-68A3-10D83910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134" y="1322968"/>
            <a:ext cx="6172200" cy="771610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Module I (4, 5 June) : “Practice sessions”</a:t>
            </a:r>
            <a:endParaRPr lang="en-US" sz="1600" dirty="0"/>
          </a:p>
          <a:p>
            <a:r>
              <a:rPr lang="en-US" sz="1600" dirty="0"/>
              <a:t>Intro to R and RStudio</a:t>
            </a:r>
          </a:p>
          <a:p>
            <a:r>
              <a:rPr lang="en-US" sz="1600" dirty="0"/>
              <a:t>Basic R syntax and data structure: access to elements (vectors, lists,</a:t>
            </a:r>
          </a:p>
          <a:p>
            <a:r>
              <a:rPr lang="en-US" sz="1600" dirty="0" err="1"/>
              <a:t>dataframes</a:t>
            </a:r>
            <a:r>
              <a:rPr lang="en-US" sz="1600" dirty="0"/>
              <a:t>)</a:t>
            </a:r>
          </a:p>
          <a:p>
            <a:r>
              <a:rPr lang="en-US" sz="1600" dirty="0"/>
              <a:t>Data handling and </a:t>
            </a:r>
            <a:r>
              <a:rPr lang="en-US" sz="1600" dirty="0" err="1"/>
              <a:t>visualisation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o explore and manipulate data in R with </a:t>
            </a:r>
            <a:r>
              <a:rPr lang="en-US" sz="1600" i="1" dirty="0" err="1"/>
              <a:t>tidyverse</a:t>
            </a:r>
            <a:endParaRPr lang="en-US" sz="1600" i="1" dirty="0"/>
          </a:p>
          <a:p>
            <a:pPr marL="0" indent="0">
              <a:buNone/>
            </a:pPr>
            <a:r>
              <a:rPr lang="en-US" sz="1600" dirty="0"/>
              <a:t>	o use the R package </a:t>
            </a:r>
            <a:r>
              <a:rPr lang="en-US" sz="1600" i="1" dirty="0"/>
              <a:t>ggplot2</a:t>
            </a:r>
            <a:r>
              <a:rPr lang="en-US" sz="1600" dirty="0"/>
              <a:t> to visualize data an create plots</a:t>
            </a:r>
          </a:p>
          <a:p>
            <a:r>
              <a:rPr lang="en-US" sz="1600" dirty="0"/>
              <a:t>Hands-on: statistical tests with R on real data</a:t>
            </a:r>
            <a:endParaRPr lang="it-IT" sz="1600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Module II (16, 17 June): “Theory classes”</a:t>
            </a:r>
            <a:endParaRPr lang="en-US" sz="1600" dirty="0"/>
          </a:p>
          <a:p>
            <a:r>
              <a:rPr lang="en-US" sz="1600" dirty="0"/>
              <a:t>Introduction theory for point estimation, confidence interval, and hypothesis</a:t>
            </a:r>
          </a:p>
          <a:p>
            <a:r>
              <a:rPr lang="en-US" sz="1600" dirty="0"/>
              <a:t>testing, Statistical significance, and p-value.</a:t>
            </a:r>
          </a:p>
          <a:p>
            <a:r>
              <a:rPr lang="en-US" sz="1600" dirty="0"/>
              <a:t>Tests on normal populations, the case of one sample, two independent</a:t>
            </a:r>
          </a:p>
          <a:p>
            <a:r>
              <a:rPr lang="en-US" sz="1600" dirty="0"/>
              <a:t>samples, two paired samples, more than two samples, post-hoc tests.</a:t>
            </a:r>
          </a:p>
          <a:p>
            <a:r>
              <a:rPr lang="en-US" sz="1600" dirty="0"/>
              <a:t>Normality hypothesis testing, tests on non-normal populations, the case of two</a:t>
            </a:r>
          </a:p>
          <a:p>
            <a:r>
              <a:rPr lang="en-US" sz="1600" dirty="0"/>
              <a:t>independent samples, two paired samples, more than two samples, post-hoc</a:t>
            </a:r>
          </a:p>
          <a:p>
            <a:r>
              <a:rPr lang="en-US" sz="1600" dirty="0"/>
              <a:t>tests.</a:t>
            </a:r>
          </a:p>
          <a:p>
            <a:r>
              <a:rPr lang="en-US" sz="1600" dirty="0"/>
              <a:t>Nonparametric statistics</a:t>
            </a:r>
          </a:p>
          <a:p>
            <a:r>
              <a:rPr lang="en-US" sz="1600" dirty="0"/>
              <a:t>Adjusting for multiple testing</a:t>
            </a:r>
          </a:p>
          <a:p>
            <a:r>
              <a:rPr lang="en-US" sz="1600" dirty="0"/>
              <a:t>Basic theory on survival analysis.</a:t>
            </a:r>
          </a:p>
          <a:p>
            <a:endParaRPr lang="en-US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332C6CD-0AB4-6839-2EA8-0B2BFC356E3B}"/>
              </a:ext>
            </a:extLst>
          </p:cNvPr>
          <p:cNvSpPr txBox="1"/>
          <p:nvPr/>
        </p:nvSpPr>
        <p:spPr>
          <a:xfrm>
            <a:off x="296667" y="739788"/>
            <a:ext cx="62646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recommended that you bring your own laptop with </a:t>
            </a:r>
            <a:r>
              <a:rPr lang="en-US" sz="1400" b="1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1400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1400" b="1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RStudio</a:t>
            </a:r>
            <a:r>
              <a:rPr lang="en-US" sz="1400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already installed. Please refer to the </a:t>
            </a:r>
            <a:r>
              <a:rPr lang="en-US" sz="1400" b="1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Instructions for software installation </a:t>
            </a:r>
            <a:r>
              <a:rPr lang="en-US" sz="1400" noProof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indicated at </a:t>
            </a:r>
            <a:r>
              <a:rPr lang="en-US" sz="1400" b="1" i="1" u="none" strike="noStrike" noProof="0" dirty="0">
                <a:solidFill>
                  <a:srgbClr val="0D0D0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http://userver.bio.uniroma1.it/courses/biostats2025/</a:t>
            </a:r>
            <a:endParaRPr lang="en-US" sz="1400" b="1" i="1" u="none" strike="noStrike" noProof="0" dirty="0">
              <a:solidFill>
                <a:srgbClr val="0D0D0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400" b="0" i="1" u="none" strike="noStrike" noProof="0" dirty="0">
              <a:solidFill>
                <a:srgbClr val="0D0D0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400" b="0" i="1" u="none" strike="noStrike" noProof="0" dirty="0">
              <a:solidFill>
                <a:srgbClr val="0D0D0D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942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304</Words>
  <Application>Microsoft Macintosh PowerPoint</Application>
  <PresentationFormat>Presentazione su schermo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</vt:lpstr>
      <vt:lpstr>Helvetica Neue</vt:lpstr>
      <vt:lpstr>Tema di Office</vt:lpstr>
      <vt:lpstr>Presentazione standard di PowerPoint</vt:lpstr>
      <vt:lpstr>Course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bonaccorsi</dc:creator>
  <cp:lastModifiedBy>Valerio Licursi</cp:lastModifiedBy>
  <cp:revision>30</cp:revision>
  <cp:lastPrinted>2018-01-18T10:18:44Z</cp:lastPrinted>
  <dcterms:created xsi:type="dcterms:W3CDTF">2016-04-05T10:12:45Z</dcterms:created>
  <dcterms:modified xsi:type="dcterms:W3CDTF">2025-05-05T15:23:44Z</dcterms:modified>
</cp:coreProperties>
</file>