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11" r:id="rId5"/>
    <p:sldId id="360" r:id="rId6"/>
    <p:sldId id="361" r:id="rId7"/>
    <p:sldId id="363" r:id="rId8"/>
    <p:sldId id="364" r:id="rId9"/>
    <p:sldId id="365" r:id="rId10"/>
    <p:sldId id="366" r:id="rId11"/>
    <p:sldId id="367" r:id="rId1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E8A5B"/>
    <a:srgbClr val="95CFAB"/>
    <a:srgbClr val="003300"/>
    <a:srgbClr val="586B55"/>
    <a:srgbClr val="5F5F5F"/>
    <a:srgbClr val="333333"/>
    <a:srgbClr val="150D81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88" autoAdjust="0"/>
    <p:restoredTop sz="78333" autoAdjust="0"/>
  </p:normalViewPr>
  <p:slideViewPr>
    <p:cSldViewPr>
      <p:cViewPr varScale="1">
        <p:scale>
          <a:sx n="70" d="100"/>
          <a:sy n="70" d="100"/>
        </p:scale>
        <p:origin x="1764" y="4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0DAA93-A358-4341-BD8E-7CDB20354A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21A10A-CB4D-4700-A306-418473CE70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485CB2E-0BA5-409F-94DD-44830F53FA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D6B92FD-53DE-415D-BDB7-4C6CD31840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52334C0-FF79-4932-9579-40B819911FCD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954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7F2500F-117E-47CB-B670-D290868407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124499-07C1-429F-9880-5B5D0C434B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77FBF9A-99D4-42FE-A8F5-6B57B99F30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BDE3955-B51E-4F4F-85FA-224EADFD29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7A5A628-AC74-4FE4-82E5-D4B76EB364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3D6E6DE-DFBF-4CAC-9D9E-99506421C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E06FAD-4B29-41E9-BEE1-CB2FF219A586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2965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46155EA-3AEE-48A4-BB43-043D3FE35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0BC75B-6680-42C6-950E-7763AC025809}" type="slidenum">
              <a:rPr lang="it-IT" altLang="it-IT" sz="120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20174A5-43A8-4725-9F0B-BE232EFC0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A160637-7D93-444B-81E1-B79D51D45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17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2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49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3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80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4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08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5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0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6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029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7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79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2C3DBE0-4221-4029-869B-134C17E8B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5BE935-6BA1-4E4F-8884-4738B1F5E6B5}" type="slidenum">
              <a:rPr lang="it-IT" altLang="it-IT" sz="1200">
                <a:solidFill>
                  <a:schemeClr val="tx1"/>
                </a:solidFill>
              </a:rPr>
              <a:pPr/>
              <a:t>8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2FD613-ED87-4E29-B945-449C6142A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730308A-EDEC-4B34-AB29-819A0DD0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81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3C1AD6-9A23-4E22-B18C-3C4ED8F0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B057-5703-4211-868D-FEA25861F547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6B9A53-8BB6-452A-A698-7EAB62059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F0CF7-06B3-430E-A635-6923BD2A8E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46490847-C212-4A50-AC86-107C723FA8A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478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9C8C6B-1B8F-4743-9746-611AB9B4B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991C-4612-49E7-A471-6825EDF24B71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DF3817-6B0A-403E-A0EF-DC7A4E6EB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8AB8E6-9558-45BB-9C73-865123605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798EE94-0036-40A2-B51B-FFC272CD117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38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697A34-23CC-496E-BA5E-AC5284AD2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6E85-FEFD-4DE3-BF5D-EB176DA76E6C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D724F-9E8A-4B11-BDBD-80844D709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3AC72-4E49-46AC-8807-8D0C36187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EA4F5421-214D-4E0F-94C4-8C69D6B77B6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697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E52950-1A3F-4A59-AFE0-0D6314252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5A66-EB05-4BC2-9D58-3CB0C5E2E926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580375-76BF-4D89-87AF-A7A43487D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85453-AE30-49EE-A29C-3EC93A363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37C32179-1BA4-4A26-B1E9-5C197695A06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262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19E22-5E5B-47CE-80CF-979BFD720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6DC0F-F0BE-417A-A1A4-30F431B5E6AB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1D0FB9-9C4A-4017-A65D-6F0B50DD7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3A2CF-F42C-464F-89F5-6AA7C54B8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57F030A6-DC48-4C58-B9D4-FCA7DAC00423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87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0962E7-CEA0-4337-B2E6-10F583F39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0E4B-860D-4661-AA53-EE488DEB450E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91E5AA-0B8F-44E3-A235-AA56EB742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7A8342-491C-4D0B-889C-7E052CEFF4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F33514D3-5C0A-47F9-9ED4-53295673A9B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57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095DC5-59F5-4FE3-8DDD-202E33918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308B9-188A-49D5-AF81-D81AA6B8789C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3AA641-8C19-40B7-B394-A601AA439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0AA85-7FE4-4438-9B04-149D7048C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7CF6BF5B-0CDF-429A-96F7-EEFDCA894AC0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107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75465C-41AB-45CA-ABAA-E931BC667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4958-E7AD-4C34-93BF-B92564C85F60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CC410D-461C-421C-8FA7-980A55C0E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F63AA6-0C88-4C4F-8150-7153F17BC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C6F48D56-79A0-4E7E-A50D-0E09943AEBC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04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7CE6F-6A1B-4538-A837-35189A6A94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973A-AF83-4500-BC4C-460DBFC68CEA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2A0103-6257-4A43-8102-E51E456B1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DB0FFC-BC5D-4ADA-A153-41EB76669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E648B6A-0003-471F-B01F-DC70DFF75DB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052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5AC19A-3183-4F80-BCDA-30EF014C3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DB79-E380-412E-A11B-F193E8EF20C4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F31C53-C460-4A6D-9107-C946BC1B6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7381AD-BAC5-4711-B595-0696A31F0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CA858210-6148-4D09-92D5-72507B4E618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088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0953A2-153D-40CC-B622-BD709DFC7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B5BB-2415-4EAE-B144-4BFF4E650EEF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8456C3-96B5-4287-9E54-B07A3A853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16A62D-886E-45F1-A0D8-DA1B16B87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8B151A7F-7B6D-48C4-BECA-2058280A24D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331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8F8114-1C4C-48FB-8655-90FF9AEB8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CE8-304B-47D4-876C-2EBAAFF4D2C1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D7A6FF-54FD-494F-954A-F5F7621B9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18E711-4E58-4254-BAFA-F9C7BC7BC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A81439F-8390-40B8-9185-F38C96C226E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178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C07769-E8F7-4BBD-AD4A-E46AD23F8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7C02-DFA8-4E78-8953-F15E3F424B99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93ED57-3E33-4054-9C6E-FEC071C454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AD103E-1C5A-47D1-A374-5E192E566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5021B93C-D860-418B-BDF8-D45DAA643D7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349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8CD14-56D2-4A9C-A130-D9B0184B3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13756-D76F-4192-99EA-2586FEA675BA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EB1B8D-8B13-41A1-B1F3-693D028B5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DFC18-4603-4B8D-ABBE-65A3A1866A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D25F33C3-2627-42D3-8120-855F055D5C0B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54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74F5C39-B307-4773-810B-533C34D61836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51F528A6-91C9-4BFC-91B6-69A686E09E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35ED0A53-5F11-4AAF-9E07-7CF33A41C0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E3F196C-1171-4884-BC23-8843D7A23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1DE033C-DD8F-4171-8E7B-2530A510F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D4460CF-0E9E-4FD2-AF28-58F5739D4A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28B15DAA-5E63-4C7E-9244-82934A551790}" type="datetime1">
              <a:rPr lang="it-IT"/>
              <a:pPr>
                <a:defRPr/>
              </a:pPr>
              <a:t>14/01/2022</a:t>
            </a:fld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4F1719-AB20-4A63-82DB-542338D03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5D23DE-3613-48C3-B90A-6507D08F72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r>
              <a:rPr lang="it-IT" altLang="it-IT"/>
              <a:t>Pagina </a:t>
            </a:r>
            <a:fld id="{2F5FFF68-52FE-476F-BBF1-370E94FF6BE2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>
            <a:extLst>
              <a:ext uri="{FF2B5EF4-FFF2-40B4-BE49-F238E27FC236}">
                <a16:creationId xmlns:a16="http://schemas.microsoft.com/office/drawing/2014/main" id="{486AC5B5-5A15-46E0-B2B5-02AA27E53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grpSp>
        <p:nvGrpSpPr>
          <p:cNvPr id="2051" name="Group 17">
            <a:extLst>
              <a:ext uri="{FF2B5EF4-FFF2-40B4-BE49-F238E27FC236}">
                <a16:creationId xmlns:a16="http://schemas.microsoft.com/office/drawing/2014/main" id="{E06CE82D-F860-4FB3-8551-02D29BD5600F}"/>
              </a:ext>
            </a:extLst>
          </p:cNvPr>
          <p:cNvGrpSpPr>
            <a:grpSpLocks/>
          </p:cNvGrpSpPr>
          <p:nvPr/>
        </p:nvGrpSpPr>
        <p:grpSpPr bwMode="auto"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id="2055" name="Picture 15" descr="Fondino">
              <a:extLst>
                <a:ext uri="{FF2B5EF4-FFF2-40B4-BE49-F238E27FC236}">
                  <a16:creationId xmlns:a16="http://schemas.microsoft.com/office/drawing/2014/main" id="{0F7B8549-D225-4183-A697-845BB34AA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3" descr="logo +marchio">
              <a:extLst>
                <a:ext uri="{FF2B5EF4-FFF2-40B4-BE49-F238E27FC236}">
                  <a16:creationId xmlns:a16="http://schemas.microsoft.com/office/drawing/2014/main" id="{6ADA7C38-8AB7-4799-85DA-ED10C27D3C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36"/>
            <a:stretch>
              <a:fillRect/>
            </a:stretch>
          </p:blipFill>
          <p:spPr bwMode="auto">
            <a:xfrm>
              <a:off x="211" y="3298"/>
              <a:ext cx="4846" cy="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16" descr="fascia">
              <a:extLst>
                <a:ext uri="{FF2B5EF4-FFF2-40B4-BE49-F238E27FC236}">
                  <a16:creationId xmlns:a16="http://schemas.microsoft.com/office/drawing/2014/main" id="{37D7E2BF-3565-42A4-BD00-BE731CBFE7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4FF423FF-DE2F-43AA-91CF-8C4D9DD5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0" y="656636"/>
            <a:ext cx="9144000" cy="169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it-IT" sz="2400" b="1" kern="0" dirty="0">
                <a:latin typeface="+mj-lt"/>
                <a:ea typeface="+mj-ea"/>
                <a:cs typeface="+mj-cs"/>
              </a:rPr>
              <a:t>Project Title:</a:t>
            </a:r>
          </a:p>
          <a:p>
            <a:pPr algn="ctr" eaLnBrk="1" hangingPunct="1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Wide-Bandgap-Semiconductor-Based, Three-Phase Voltage Source Inverter for High Frequency Electromechanical Energy Conversion in next generation hybrid vehicles</a:t>
            </a:r>
            <a:endParaRPr lang="it-IT" sz="2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014BFB8-5D38-405C-8566-AF4A8912BA7B}"/>
              </a:ext>
            </a:extLst>
          </p:cNvPr>
          <p:cNvSpPr/>
          <p:nvPr/>
        </p:nvSpPr>
        <p:spPr>
          <a:xfrm>
            <a:off x="4463637" y="3313584"/>
            <a:ext cx="2167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C5DF8AB-93F1-4A97-9205-8E23C7B20D7A}"/>
              </a:ext>
            </a:extLst>
          </p:cNvPr>
          <p:cNvSpPr txBox="1"/>
          <p:nvPr/>
        </p:nvSpPr>
        <p:spPr>
          <a:xfrm>
            <a:off x="683568" y="4128386"/>
            <a:ext cx="2869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/>
              <a:t>Ph.D. Student: Rahul Kumar </a:t>
            </a:r>
          </a:p>
          <a:p>
            <a:r>
              <a:rPr lang="it-IT" sz="1400" b="1" dirty="0"/>
              <a:t>Advisor: Prof. Giulio De Donato</a:t>
            </a:r>
            <a:endParaRPr lang="en-GB" sz="1400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7E8EF70-5B7F-4B02-A263-16942C140F58}"/>
              </a:ext>
            </a:extLst>
          </p:cNvPr>
          <p:cNvSpPr txBox="1"/>
          <p:nvPr/>
        </p:nvSpPr>
        <p:spPr>
          <a:xfrm>
            <a:off x="4788025" y="3933056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Ph.D. in Electrical, Materials and Nanotechnology Engineering (EMNE) – 37th cycle</a:t>
            </a:r>
            <a:endParaRPr lang="en-US" sz="1400" dirty="0"/>
          </a:p>
          <a:p>
            <a:r>
              <a:rPr lang="it-IT" sz="1400" dirty="0"/>
              <a:t>​</a:t>
            </a:r>
          </a:p>
          <a:p>
            <a:endParaRPr lang="en-GB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87AF09-6BBD-4CA7-BA48-EA84DB40989A}"/>
              </a:ext>
            </a:extLst>
          </p:cNvPr>
          <p:cNvSpPr txBox="1"/>
          <p:nvPr/>
        </p:nvSpPr>
        <p:spPr>
          <a:xfrm>
            <a:off x="4847169" y="587812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Rome, 14/01/2022 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1999" y="6146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3856856" cy="71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 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2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40537" cy="719137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Introduction and Motivation </a:t>
            </a: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F71FE2E-2D8C-4A19-AA6A-260D71F18834}"/>
              </a:ext>
            </a:extLst>
          </p:cNvPr>
          <p:cNvSpPr txBox="1"/>
          <p:nvPr/>
        </p:nvSpPr>
        <p:spPr>
          <a:xfrm>
            <a:off x="176507" y="523614"/>
            <a:ext cx="879098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This research project is going to be developed within the framework of a Joint-PhD agreement in Automotive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(Sapienza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University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of Rome and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McMaster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University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, Canada).</a:t>
            </a:r>
          </a:p>
          <a:p>
            <a:pPr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Recently, The EU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Commission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has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proposed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two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projects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: 1. Europe on the Move 2. Driving Clean Mobility.</a:t>
            </a:r>
          </a:p>
          <a:p>
            <a:pPr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The major target is the reduction of CO</a:t>
            </a:r>
            <a:r>
              <a:rPr lang="it-IT" sz="1400" b="1" baseline="-250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2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emissions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at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least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by 30% by the end of 2030.</a:t>
            </a:r>
          </a:p>
          <a:p>
            <a:pPr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It is a well-known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fact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that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fossil fuels transportation is major contributor of carbon.</a:t>
            </a:r>
          </a:p>
          <a:p>
            <a:pPr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Thus, the EU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Commission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is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looking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to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develop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new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means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of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transportation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(such as EVs).</a:t>
            </a:r>
          </a:p>
          <a:p>
            <a:pPr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The main focus will be on Light Duty Vehicles (LDVs) as they contribute upto 15 % of carbon emissions across the Europe.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EVs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are the vehicles which are supplied through power converters, batteries, etc.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The higher rotational speed and volume are among the major concerns of LDVs.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The basic idea is relatively simple: for a given power, the electric machine volume becomes smaller as the rotational speed increases.</a:t>
            </a: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High speeds invariably lead to high electrical supply frequencies and, consequently, ultra-high switching frequencies, i.e., greater than 100 kHz.</a:t>
            </a: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3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17575"/>
            <a:ext cx="6840537" cy="719137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Literature Review</a:t>
            </a: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F71FE2E-2D8C-4A19-AA6A-260D71F18834}"/>
              </a:ext>
            </a:extLst>
          </p:cNvPr>
          <p:cNvSpPr txBox="1"/>
          <p:nvPr/>
        </p:nvSpPr>
        <p:spPr>
          <a:xfrm>
            <a:off x="-21579" y="404664"/>
            <a:ext cx="88782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Ultra-high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switching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frequency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power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converters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using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wide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bandgap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semiconductors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has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many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advantages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. 	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WBG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converters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can operate at higher voltages, frequencies, and temperatures. 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Two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main types of wide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bandgap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semiconductors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are used for power conversion applications. 1. Silicon Carbide 2. Gallium Nitride.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Owing to characterstics of faster switching capability, low switching losses, and better thermal characterstics, GaN HEMTs is widely used. For power conversion applications.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Thus, </a:t>
            </a:r>
            <a:r>
              <a:rPr lang="en-US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GaN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HEMTs in a three-phase voltage source inverter structure will be investigated.</a:t>
            </a: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FD957-7ABC-4C9D-B205-E7D330BC9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729" y="3728651"/>
            <a:ext cx="4638684" cy="2051344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A9E39283-652D-44BD-8A10-6411DAD81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815" y="5809500"/>
            <a:ext cx="6840537" cy="2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defRPr/>
            </a:pPr>
            <a:r>
              <a:rPr lang="it-IT" sz="1200" kern="0" dirty="0">
                <a:solidFill>
                  <a:schemeClr val="tx1">
                    <a:lumMod val="75000"/>
                  </a:schemeClr>
                </a:solidFill>
              </a:rPr>
              <a:t>Fig-1: Silicon Carbide and Gallium Nitride (SiC and GaN)</a:t>
            </a:r>
            <a:endParaRPr lang="it-IT" sz="1200" i="1" kern="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2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4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40537" cy="719137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Problem Statement and Objectives</a:t>
            </a:r>
            <a:br>
              <a:rPr lang="it-IT" sz="2000" i="1" dirty="0">
                <a:solidFill>
                  <a:schemeClr val="tx1">
                    <a:lumMod val="75000"/>
                  </a:schemeClr>
                </a:solidFill>
              </a:rPr>
            </a:br>
            <a:endParaRPr lang="it-IT" sz="2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F71FE2E-2D8C-4A19-AA6A-260D71F18834}"/>
              </a:ext>
            </a:extLst>
          </p:cNvPr>
          <p:cNvSpPr txBox="1"/>
          <p:nvPr/>
        </p:nvSpPr>
        <p:spPr>
          <a:xfrm>
            <a:off x="132891" y="885453"/>
            <a:ext cx="887821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This idea has been recently reported in the literature, however no commercial </a:t>
            </a:r>
            <a:r>
              <a:rPr lang="en-US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GaN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-based three-phase inverters are available yet 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Thus,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a significant amount of research still needs to be performed to fully understand the benefits and underlying limitations of using such high switching frequency converters to drive electric motors.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	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The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effects of the high </a:t>
            </a:r>
            <a:r>
              <a:rPr lang="en-US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dV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/dt caused by the switching on the cables, on the motor windings and on the inverter itself will also be investigated.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Due to higher switching losses and possibilty of transistor failure due to faster switching transients,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power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</a:t>
            </a:r>
            <a:r>
              <a:rPr lang="it-IT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filters</a:t>
            </a: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will also be a focus of this research.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1D79E78-14FF-4052-877E-803830EDA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9" y="476672"/>
            <a:ext cx="2137966" cy="40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it-IT" sz="1600" kern="0" dirty="0">
                <a:solidFill>
                  <a:schemeClr val="accent2">
                    <a:lumMod val="75000"/>
                  </a:schemeClr>
                </a:solidFill>
              </a:rPr>
              <a:t>Problem Statement </a:t>
            </a:r>
            <a:br>
              <a:rPr lang="it-IT" sz="1600" kern="0" dirty="0">
                <a:solidFill>
                  <a:schemeClr val="tx1">
                    <a:lumMod val="75000"/>
                  </a:schemeClr>
                </a:solidFill>
              </a:rPr>
            </a:br>
            <a:endParaRPr lang="it-IT" sz="1600" i="1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905E95B-16FF-4CC2-B8D3-8C867A0E0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8" y="3440996"/>
            <a:ext cx="2281981" cy="40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it-IT" sz="1600" kern="0" dirty="0">
                <a:solidFill>
                  <a:schemeClr val="accent2">
                    <a:lumMod val="75000"/>
                  </a:schemeClr>
                </a:solidFill>
              </a:rPr>
              <a:t>Research Objectives</a:t>
            </a:r>
            <a:endParaRPr lang="it-IT" sz="1600" i="1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CasellaDiTesto 25">
            <a:extLst>
              <a:ext uri="{FF2B5EF4-FFF2-40B4-BE49-F238E27FC236}">
                <a16:creationId xmlns:a16="http://schemas.microsoft.com/office/drawing/2014/main" id="{7B6176A6-049A-4BEF-9308-B27B62D5A9CE}"/>
              </a:ext>
            </a:extLst>
          </p:cNvPr>
          <p:cNvSpPr txBox="1"/>
          <p:nvPr/>
        </p:nvSpPr>
        <p:spPr>
          <a:xfrm>
            <a:off x="124186" y="3752321"/>
            <a:ext cx="9019814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The major objective of this research is to investigate the performance of wideband gap based 3 phase voltage source inverter for Hybrid Electric Vehicle applications. The other objectives are as follows: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To design a </a:t>
            </a:r>
            <a:r>
              <a:rPr lang="en-US" sz="14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GaN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based 3-phase VSI circuit and simulate it using ALTIUM software. 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To design a power filter that will be verified via simulation.</a:t>
            </a: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To develope a prototype of proposed circuit and verify it with simulation results.</a:t>
            </a:r>
          </a:p>
          <a:p>
            <a:pPr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 	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T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ＭＳ Ｐゴシック" pitchFamily="1" charset="-128"/>
              </a:rPr>
              <a:t>o test and fabricate the designed circuit.</a:t>
            </a: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it-IT" sz="1400" b="1" dirty="0">
              <a:solidFill>
                <a:schemeClr val="tx1">
                  <a:lumMod val="75000"/>
                </a:schemeClr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75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5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40537" cy="4413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Research Activities (Sapienza Italy)</a:t>
            </a:r>
            <a:br>
              <a:rPr lang="it-IT" sz="2000" i="1" dirty="0">
                <a:solidFill>
                  <a:schemeClr val="tx1">
                    <a:lumMod val="75000"/>
                  </a:schemeClr>
                </a:solidFill>
              </a:rPr>
            </a:br>
            <a:endParaRPr lang="it-IT" sz="2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A50834-E858-46D2-B433-71F405E48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34066"/>
              </p:ext>
            </p:extLst>
          </p:nvPr>
        </p:nvGraphicFramePr>
        <p:xfrm>
          <a:off x="575556" y="609600"/>
          <a:ext cx="799288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80">
                  <a:extLst>
                    <a:ext uri="{9D8B030D-6E8A-4147-A177-3AD203B41FA5}">
                      <a16:colId xmlns:a16="http://schemas.microsoft.com/office/drawing/2014/main" val="2261635924"/>
                    </a:ext>
                  </a:extLst>
                </a:gridCol>
                <a:gridCol w="4919972">
                  <a:extLst>
                    <a:ext uri="{9D8B030D-6E8A-4147-A177-3AD203B41FA5}">
                      <a16:colId xmlns:a16="http://schemas.microsoft.com/office/drawing/2014/main" val="52909426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8769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Activity (1</a:t>
                      </a:r>
                      <a:r>
                        <a:rPr lang="en-US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0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Jan-Aug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Courses (Self Study)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Electric Circuits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Electric Machines (Transformers, AC &amp; DC machines)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Power Electronics (Fundamentals of AC drives and Power Electronics)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Current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(In process)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58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Sep-Dec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Analyzing the state of the art of traction inverters using WBGSs.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Learning ALTIUM software.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Simulating Inverters using PSIM/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Pspice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Analyzing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and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SiC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MOSFETS.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Course on Electromagnetic Compatibility (Prof. Alessio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Tamburrano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Future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80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major target is to cover all the courses and learn circuit simulating software for the analyses purpose.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98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27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6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40537" cy="4413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Research Activities (Sapienza Italy) </a:t>
            </a:r>
            <a:br>
              <a:rPr lang="it-IT" sz="2000" i="1" dirty="0">
                <a:solidFill>
                  <a:schemeClr val="tx1">
                    <a:lumMod val="75000"/>
                  </a:schemeClr>
                </a:solidFill>
              </a:rPr>
            </a:br>
            <a:endParaRPr lang="it-IT" sz="2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A50834-E858-46D2-B433-71F405E48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08433"/>
              </p:ext>
            </p:extLst>
          </p:nvPr>
        </p:nvGraphicFramePr>
        <p:xfrm>
          <a:off x="446984" y="630238"/>
          <a:ext cx="799288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80">
                  <a:extLst>
                    <a:ext uri="{9D8B030D-6E8A-4147-A177-3AD203B41FA5}">
                      <a16:colId xmlns:a16="http://schemas.microsoft.com/office/drawing/2014/main" val="2261635924"/>
                    </a:ext>
                  </a:extLst>
                </a:gridCol>
                <a:gridCol w="4919972">
                  <a:extLst>
                    <a:ext uri="{9D8B030D-6E8A-4147-A177-3AD203B41FA5}">
                      <a16:colId xmlns:a16="http://schemas.microsoft.com/office/drawing/2014/main" val="52909426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8769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Activities (2</a:t>
                      </a:r>
                      <a:r>
                        <a:rPr lang="en-US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0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Jan-Dec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Preliminary design of traction inverter.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Designing the control system on the inverter with particular attention to the cooling system.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6 months of internship at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Lucchi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Electromeccanica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based in Rimini Italy.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Writing a research paper (initial focus on conference paper).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Attending European Ph.D. school.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Future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58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major target will be to have a preliminary design of traction inverter with specifications of power, voltage, current, etc.,. Also, to write at least one conference paper.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1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6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7</a:t>
            </a:fld>
            <a:endParaRPr lang="it-IT" altLang="it-IT" sz="11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BC239E27-B3DA-4438-AEDD-C1D573365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40537" cy="4413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Research Activities (</a:t>
            </a:r>
            <a:r>
              <a:rPr lang="it-IT" sz="2000" i="1" dirty="0" err="1">
                <a:solidFill>
                  <a:schemeClr val="tx1">
                    <a:lumMod val="75000"/>
                  </a:schemeClr>
                </a:solidFill>
              </a:rPr>
              <a:t>McMaster</a:t>
            </a:r>
            <a:r>
              <a:rPr lang="it-IT" sz="2000" i="1" dirty="0">
                <a:solidFill>
                  <a:schemeClr val="tx1">
                    <a:lumMod val="75000"/>
                  </a:schemeClr>
                </a:solidFill>
              </a:rPr>
              <a:t> Canada) </a:t>
            </a:r>
            <a:br>
              <a:rPr lang="it-IT" sz="2000" i="1" dirty="0">
                <a:solidFill>
                  <a:schemeClr val="tx1">
                    <a:lumMod val="75000"/>
                  </a:schemeClr>
                </a:solidFill>
              </a:rPr>
            </a:br>
            <a:endParaRPr lang="it-IT" sz="2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A50834-E858-46D2-B433-71F405E48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43082"/>
              </p:ext>
            </p:extLst>
          </p:nvPr>
        </p:nvGraphicFramePr>
        <p:xfrm>
          <a:off x="683568" y="1412776"/>
          <a:ext cx="7992888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80">
                  <a:extLst>
                    <a:ext uri="{9D8B030D-6E8A-4147-A177-3AD203B41FA5}">
                      <a16:colId xmlns:a16="http://schemas.microsoft.com/office/drawing/2014/main" val="2261635924"/>
                    </a:ext>
                  </a:extLst>
                </a:gridCol>
                <a:gridCol w="4919972">
                  <a:extLst>
                    <a:ext uri="{9D8B030D-6E8A-4147-A177-3AD203B41FA5}">
                      <a16:colId xmlns:a16="http://schemas.microsoft.com/office/drawing/2014/main" val="52909426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8769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Activities (3</a:t>
                      </a:r>
                      <a:r>
                        <a:rPr lang="en-US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rd</a:t>
                      </a: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and 4</a:t>
                      </a:r>
                      <a:r>
                        <a:rPr lang="en-US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0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Jan 2024-Dec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Building, testing, and fabrication of Inverter.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Journal Paper publications (IEEE journals)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Thesis writing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Future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58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major target will be to complete the research by designing and fabricating the proposed model. Also, the focus will be to publish a journal paper and complete the thesis writing as well.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1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9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data 4">
            <a:extLst>
              <a:ext uri="{FF2B5EF4-FFF2-40B4-BE49-F238E27FC236}">
                <a16:creationId xmlns:a16="http://schemas.microsoft.com/office/drawing/2014/main" id="{0FDA9B6A-65B7-4B13-A36A-0E37DF942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Data: 14-01-2022</a:t>
            </a:r>
          </a:p>
          <a:p>
            <a:endParaRPr lang="it-IT" altLang="it-IT" sz="1100" dirty="0"/>
          </a:p>
        </p:txBody>
      </p:sp>
      <p:sp>
        <p:nvSpPr>
          <p:cNvPr id="3075" name="Segnaposto piè di pagina 5">
            <a:extLst>
              <a:ext uri="{FF2B5EF4-FFF2-40B4-BE49-F238E27FC236}">
                <a16:creationId xmlns:a16="http://schemas.microsoft.com/office/drawing/2014/main" id="{7EB9A2A2-6156-422A-87C4-545A874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 dirty="0"/>
              <a:t>Titolo:</a:t>
            </a:r>
            <a:r>
              <a:rPr lang="en-US" altLang="it-IT" sz="1100" dirty="0"/>
              <a:t>Wide-bandgap-semiconductor-based, three-phase voltage source inverter for high frequency electromechanical energy conversion in next generation hybrid vehicles</a:t>
            </a:r>
          </a:p>
          <a:p>
            <a:endParaRPr lang="it-IT" altLang="it-IT" sz="1100" dirty="0"/>
          </a:p>
        </p:txBody>
      </p:sp>
      <p:sp>
        <p:nvSpPr>
          <p:cNvPr id="3076" name="Segnaposto numero diapositiva 6">
            <a:extLst>
              <a:ext uri="{FF2B5EF4-FFF2-40B4-BE49-F238E27FC236}">
                <a16:creationId xmlns:a16="http://schemas.microsoft.com/office/drawing/2014/main" id="{FB74368A-84D1-4D99-9655-34B9AA45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6E01BE2-85AD-4C2F-A7B9-4AE5B8E154F0}" type="slidenum">
              <a:rPr lang="it-IT" altLang="it-IT" sz="1100"/>
              <a:pPr/>
              <a:t>8</a:t>
            </a:fld>
            <a:endParaRPr lang="it-IT" altLang="it-IT" sz="1100"/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5D0CACD8-A4B9-4833-BAAD-80EBB71F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7BB87-032A-46E9-A658-964FB16C8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25" y="715537"/>
            <a:ext cx="3495675" cy="3511142"/>
          </a:xfrm>
          <a:prstGeom prst="rect">
            <a:avLst/>
          </a:prstGeom>
        </p:spPr>
      </p:pic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8E4214FB-7AA7-4FEE-8E0E-54AC0377604B}"/>
              </a:ext>
            </a:extLst>
          </p:cNvPr>
          <p:cNvSpPr txBox="1">
            <a:spLocks/>
          </p:cNvSpPr>
          <p:nvPr/>
        </p:nvSpPr>
        <p:spPr bwMode="auto">
          <a:xfrm>
            <a:off x="0" y="4322645"/>
            <a:ext cx="914400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 altLang="ko-KR" sz="3600" dirty="0">
                <a:solidFill>
                  <a:schemeClr val="tx1"/>
                </a:solidFill>
                <a:latin typeface="+mj-lt"/>
                <a:ea typeface="Cambria" panose="02040503050406030204" pitchFamily="18" charset="0"/>
              </a:rPr>
              <a:t>Thankyou</a:t>
            </a:r>
            <a:endParaRPr lang="ko-KR" altLang="en-US" sz="3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7881291"/>
      </p:ext>
    </p:extLst>
  </p:cSld>
  <p:clrMapOvr>
    <a:masterClrMapping/>
  </p:clrMapOvr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9263A6606664C91057A3E6458160C" ma:contentTypeVersion="2" ma:contentTypeDescription="Create a new document." ma:contentTypeScope="" ma:versionID="007ed4c46554d3da3456a49aee447607">
  <xsd:schema xmlns:xsd="http://www.w3.org/2001/XMLSchema" xmlns:xs="http://www.w3.org/2001/XMLSchema" xmlns:p="http://schemas.microsoft.com/office/2006/metadata/properties" xmlns:ns3="23a7296e-75d7-4e7f-8dcf-65c13576d96b" targetNamespace="http://schemas.microsoft.com/office/2006/metadata/properties" ma:root="true" ma:fieldsID="2741163688d7de732544bc20dd4e1eea" ns3:_="">
    <xsd:import namespace="23a7296e-75d7-4e7f-8dcf-65c13576d9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a7296e-75d7-4e7f-8dcf-65c13576d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F1124D-4AE0-40B4-A539-572B723F27F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3a7296e-75d7-4e7f-8dcf-65c13576d96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08BDE3-0DDC-43C0-AFA5-A54DD8C56CC0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27D6A4-BB75-4D77-86BC-48AB7EB1F0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15924</TotalTime>
  <Words>1053</Words>
  <Application>Microsoft Office PowerPoint</Application>
  <PresentationFormat>On-screen Show (4:3)</PresentationFormat>
  <Paragraphs>128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la sapienza</vt:lpstr>
      <vt:lpstr>PowerPoint Presentation</vt:lpstr>
      <vt:lpstr>Introduction and Motivation </vt:lpstr>
      <vt:lpstr>Literature Review</vt:lpstr>
      <vt:lpstr>Problem Statement and Objectives </vt:lpstr>
      <vt:lpstr>Research Activities (Sapienza Italy) </vt:lpstr>
      <vt:lpstr>Research Activities (Sapienza Italy)  </vt:lpstr>
      <vt:lpstr>Research Activities (McMaster Canada)  </vt:lpstr>
      <vt:lpstr>PowerPoint Presentation</vt:lpstr>
    </vt:vector>
  </TitlesOfParts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 -</dc:creator>
  <cp:lastModifiedBy>Rahul Kumar</cp:lastModifiedBy>
  <cp:revision>507</cp:revision>
  <dcterms:created xsi:type="dcterms:W3CDTF">2006-11-20T16:13:10Z</dcterms:created>
  <dcterms:modified xsi:type="dcterms:W3CDTF">2022-01-14T13:04:52Z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0x010100BC39263A6606664C91057A3E6458160C</vt:lpwstr>
  </property>
</Properties>
</file>